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11"/>
  </p:handoutMasterIdLst>
  <p:sldIdLst>
    <p:sldId id="300" r:id="rId2"/>
    <p:sldId id="317" r:id="rId3"/>
    <p:sldId id="318" r:id="rId4"/>
    <p:sldId id="298" r:id="rId5"/>
    <p:sldId id="320" r:id="rId6"/>
    <p:sldId id="321" r:id="rId7"/>
    <p:sldId id="304" r:id="rId8"/>
    <p:sldId id="323" r:id="rId9"/>
    <p:sldId id="316" r:id="rId10"/>
  </p:sldIdLst>
  <p:sldSz cx="12192000" cy="6858000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48B89-8190-4755-8659-319EEA2AB839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8E537-ED7E-4128-BF20-4D8BF9B6ED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98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CC6C-CB10-4067-B100-A03A89DC4373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B38-591A-4E82-A9DF-526A8223F5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108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CC6C-CB10-4067-B100-A03A89DC4373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B38-591A-4E82-A9DF-526A8223F5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702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CC6C-CB10-4067-B100-A03A89DC4373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B38-591A-4E82-A9DF-526A8223F510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5950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CC6C-CB10-4067-B100-A03A89DC4373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B38-591A-4E82-A9DF-526A8223F5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9807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CC6C-CB10-4067-B100-A03A89DC4373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B38-591A-4E82-A9DF-526A8223F510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566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CC6C-CB10-4067-B100-A03A89DC4373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B38-591A-4E82-A9DF-526A8223F5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8675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CC6C-CB10-4067-B100-A03A89DC4373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B38-591A-4E82-A9DF-526A8223F5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4810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CC6C-CB10-4067-B100-A03A89DC4373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B38-591A-4E82-A9DF-526A8223F5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655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CC6C-CB10-4067-B100-A03A89DC4373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B38-591A-4E82-A9DF-526A8223F5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988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CC6C-CB10-4067-B100-A03A89DC4373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B38-591A-4E82-A9DF-526A8223F5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498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CC6C-CB10-4067-B100-A03A89DC4373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B38-591A-4E82-A9DF-526A8223F5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8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CC6C-CB10-4067-B100-A03A89DC4373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B38-591A-4E82-A9DF-526A8223F5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97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CC6C-CB10-4067-B100-A03A89DC4373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B38-591A-4E82-A9DF-526A8223F5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143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CC6C-CB10-4067-B100-A03A89DC4373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B38-591A-4E82-A9DF-526A8223F5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685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CC6C-CB10-4067-B100-A03A89DC4373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B38-591A-4E82-A9DF-526A8223F5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595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B38-591A-4E82-A9DF-526A8223F510}" type="slidenum">
              <a:rPr lang="hr-HR" smtClean="0"/>
              <a:t>‹#›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CC6C-CB10-4067-B100-A03A89DC4373}" type="datetimeFigureOut">
              <a:rPr lang="hr-HR" smtClean="0"/>
              <a:t>18.3.2024.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115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CC6C-CB10-4067-B100-A03A89DC4373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1D0B38-591A-4E82-A9DF-526A8223F5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59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min-kulture.gov.hr/aktualno/ruksak-pun-kulture-16272/ruksak-pun-kulture-8718/ruksak-pun-kulture-online/1961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ia.vranjesevic@min-kulture.hr" TargetMode="External"/><Relationship Id="rId2" Type="http://schemas.openxmlformats.org/officeDocument/2006/relationships/hyperlink" Target="mailto:maja.zrncic@min-kulture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0399" y="1123406"/>
            <a:ext cx="7285042" cy="1584960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latin typeface="+mn-lt"/>
              </a:rPr>
              <a:t>Info dani 2024.</a:t>
            </a:r>
            <a:br>
              <a:rPr lang="hr-HR" b="1" dirty="0" smtClean="0">
                <a:latin typeface="+mn-lt"/>
              </a:rPr>
            </a:br>
            <a:r>
              <a:rPr lang="hr-HR" sz="2700" b="1" dirty="0" smtClean="0">
                <a:latin typeface="+mn-lt"/>
              </a:rPr>
              <a:t>Vlada Republike </a:t>
            </a:r>
            <a:r>
              <a:rPr lang="hr-HR" sz="2700" b="1" dirty="0">
                <a:latin typeface="+mn-lt"/>
              </a:rPr>
              <a:t>H</a:t>
            </a:r>
            <a:r>
              <a:rPr lang="hr-HR" sz="2700" b="1" dirty="0" smtClean="0">
                <a:latin typeface="+mn-lt"/>
              </a:rPr>
              <a:t>rvatske </a:t>
            </a:r>
            <a:br>
              <a:rPr lang="hr-HR" sz="2700" b="1" dirty="0" smtClean="0">
                <a:latin typeface="+mn-lt"/>
              </a:rPr>
            </a:br>
            <a:r>
              <a:rPr lang="hr-HR" sz="2700" b="1" dirty="0" smtClean="0">
                <a:latin typeface="+mn-lt"/>
              </a:rPr>
              <a:t>Ured za udruge</a:t>
            </a:r>
            <a:endParaRPr lang="hr-HR" sz="2700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5120" y="2708366"/>
            <a:ext cx="10515600" cy="30767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  </a:t>
            </a:r>
            <a:r>
              <a:rPr lang="hr-HR" sz="3600" b="1" dirty="0" smtClean="0"/>
              <a:t>Ruksak (pun) kulture</a:t>
            </a:r>
          </a:p>
          <a:p>
            <a:pPr marL="0" indent="0" algn="ctr">
              <a:buNone/>
            </a:pPr>
            <a:r>
              <a:rPr lang="hr-HR" sz="3600" b="1" dirty="0" smtClean="0"/>
              <a:t>Programi koji potiču razvoj publike u kulturi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922" y="185979"/>
            <a:ext cx="1841152" cy="1091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" y="72172"/>
            <a:ext cx="1505201" cy="16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8" y="116632"/>
            <a:ext cx="9192491" cy="41864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</a:rPr>
              <a:t>of the Republic of Croatia</a:t>
            </a:r>
            <a:b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</a:rPr>
            </a:b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" y="72172"/>
            <a:ext cx="1505201" cy="16406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055" y="616162"/>
            <a:ext cx="5761905" cy="5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" y="72172"/>
            <a:ext cx="1365847" cy="148877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6321" y="426516"/>
            <a:ext cx="8982074" cy="722810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 smtClean="0">
                <a:latin typeface="+mn-lt"/>
              </a:rPr>
              <a:t>10 ZAŠTO je Ruksak (pun) kulture važan?</a:t>
            </a:r>
            <a:endParaRPr lang="hr-HR" sz="2800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47633" y="1187427"/>
            <a:ext cx="9847997" cy="492306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jer je to Program koji čini umjetnost i kulturu dostupnom djeci i mladima u prometno slabije povezanim područjima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j</a:t>
            </a:r>
            <a:r>
              <a:rPr lang="hr-HR" sz="2400" dirty="0" smtClean="0"/>
              <a:t>er radi na razvoju (mlade) publike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jer radi na ostvarivanju prava djece i mladih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j</a:t>
            </a:r>
            <a:r>
              <a:rPr lang="hr-HR" sz="2400" dirty="0" smtClean="0"/>
              <a:t>er u provedbi angažira profesionalce, mlade umjetnike i kulturne djelatnike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j</a:t>
            </a:r>
            <a:r>
              <a:rPr lang="hr-HR" sz="2400" dirty="0" smtClean="0"/>
              <a:t>er ima razvojne potencijale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j</a:t>
            </a:r>
            <a:r>
              <a:rPr lang="hr-HR" sz="2400" dirty="0" smtClean="0"/>
              <a:t>er je ušao kao primjer dobre prakse u priručnik Europske komisije o umjetničkom i kulturnom izražavanju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j</a:t>
            </a:r>
            <a:r>
              <a:rPr lang="hr-HR" sz="2400" dirty="0" smtClean="0"/>
              <a:t>er je prepoznat u hrvatskoj javnosti kao dobar program Ministarstva kulture i medija RH-a koji daje pečat izvrsnosti kulturnim i umjetničkim programima za djecu i mlade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j</a:t>
            </a:r>
            <a:r>
              <a:rPr lang="hr-HR" sz="2400" dirty="0" smtClean="0"/>
              <a:t>er potiče međusektorsku suradnju i zajedničko ulaganje obrazovnog i kulturnog sektora na nacionalnoj i lokalnoj razini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j</a:t>
            </a:r>
            <a:r>
              <a:rPr lang="hr-HR" sz="2400" dirty="0" smtClean="0"/>
              <a:t>er ima kontinuirano praćenje i vrednovanje i visok stupanj zadovoljnih korisnika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j</a:t>
            </a:r>
            <a:r>
              <a:rPr lang="hr-HR" sz="2400" dirty="0" smtClean="0"/>
              <a:t>er je besplatna za korisnike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9719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6950" y="400593"/>
            <a:ext cx="7600381" cy="83051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b="1" dirty="0" smtClean="0"/>
              <a:t/>
            </a:r>
            <a:br>
              <a:rPr lang="hr-HR" sz="2800" b="1" dirty="0" smtClean="0"/>
            </a:br>
            <a:r>
              <a:rPr lang="hr-HR" b="1" dirty="0" smtClean="0">
                <a:latin typeface="+mn-lt"/>
              </a:rPr>
              <a:t>PROGRAMSKE </a:t>
            </a:r>
            <a:r>
              <a:rPr lang="hr-HR" b="1" dirty="0">
                <a:latin typeface="+mn-lt"/>
              </a:rPr>
              <a:t>AKTIVNOSTI </a:t>
            </a:r>
            <a:r>
              <a:rPr lang="hr-HR" b="1" dirty="0" smtClean="0">
                <a:latin typeface="+mn-lt"/>
              </a:rPr>
              <a:t>U RUKSAKU</a:t>
            </a:r>
            <a:r>
              <a:rPr lang="hr-HR" b="1" dirty="0">
                <a:latin typeface="+mn-lt"/>
              </a:rPr>
              <a:t/>
            </a:r>
            <a:br>
              <a:rPr lang="hr-HR" b="1" dirty="0">
                <a:latin typeface="+mn-lt"/>
              </a:rPr>
            </a:br>
            <a:endParaRPr lang="hr-HR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454331"/>
            <a:ext cx="10515600" cy="49693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r-HR" dirty="0" smtClean="0"/>
          </a:p>
          <a:p>
            <a:pPr algn="just"/>
            <a:r>
              <a:rPr lang="hr-HR" sz="2000" dirty="0"/>
              <a:t>Nacionalni dopunski program podrške kurikulumu u vrtićima, osnovnim i srednjim školama, vezan za umjetnost i kulturu</a:t>
            </a:r>
          </a:p>
          <a:p>
            <a:pPr algn="just"/>
            <a:r>
              <a:rPr lang="hr-HR" sz="2000" dirty="0" smtClean="0"/>
              <a:t>Provodi se na područjima </a:t>
            </a:r>
            <a:r>
              <a:rPr lang="hr-HR" sz="2000" dirty="0"/>
              <a:t>s niskim indeksom razvijenosti, od posebne državne skrbi, </a:t>
            </a:r>
            <a:r>
              <a:rPr lang="hr-HR" sz="2000" dirty="0" smtClean="0"/>
              <a:t>potpomognutim</a:t>
            </a:r>
            <a:endParaRPr lang="hr-HR" sz="2000" dirty="0" smtClean="0"/>
          </a:p>
          <a:p>
            <a:pPr algn="just"/>
            <a:r>
              <a:rPr lang="hr-HR" sz="2000" dirty="0" smtClean="0"/>
              <a:t>Od 2013. u programu je sudjelovalo više od 68.000 djece i </a:t>
            </a:r>
            <a:r>
              <a:rPr lang="hr-HR" sz="2000" dirty="0" smtClean="0"/>
              <a:t>mladih</a:t>
            </a:r>
            <a:endParaRPr lang="hr-HR" sz="2000" i="1" dirty="0" smtClean="0"/>
          </a:p>
          <a:p>
            <a:pPr algn="just"/>
            <a:r>
              <a:rPr lang="hr-HR" sz="2000" dirty="0" smtClean="0"/>
              <a:t>Programske </a:t>
            </a:r>
            <a:r>
              <a:rPr lang="hr-HR" sz="2000" dirty="0" smtClean="0"/>
              <a:t>aktivnosti provode profesionalni umjetnici </a:t>
            </a:r>
            <a:endParaRPr lang="hr-HR" sz="2000" dirty="0" smtClean="0"/>
          </a:p>
          <a:p>
            <a:pPr algn="just"/>
            <a:r>
              <a:rPr lang="hr-HR" sz="2000" i="1" dirty="0" smtClean="0"/>
              <a:t>Ruksak (pun) kulture: </a:t>
            </a:r>
            <a:r>
              <a:rPr lang="hr-HR" sz="2000" dirty="0" smtClean="0"/>
              <a:t>gostovanja u odabranim odgojno-obrazovnim institucijama </a:t>
            </a:r>
          </a:p>
          <a:p>
            <a:pPr algn="just"/>
            <a:r>
              <a:rPr lang="hr-HR" sz="2000" i="1" dirty="0" smtClean="0"/>
              <a:t>Otočki </a:t>
            </a:r>
            <a:r>
              <a:rPr lang="hr-HR" sz="2000" i="1" dirty="0"/>
              <a:t>r</a:t>
            </a:r>
            <a:r>
              <a:rPr lang="hr-HR" sz="2000" i="1" dirty="0" smtClean="0"/>
              <a:t>uksak</a:t>
            </a:r>
            <a:r>
              <a:rPr lang="hr-HR" sz="2000" dirty="0"/>
              <a:t>: </a:t>
            </a:r>
            <a:r>
              <a:rPr lang="hr-HR" sz="2000" dirty="0" smtClean="0"/>
              <a:t>gostovanja na svim otocima na kojima se nalazi makar jedna odgojno-obrazovna institucija</a:t>
            </a:r>
          </a:p>
          <a:p>
            <a:pPr algn="just"/>
            <a:r>
              <a:rPr lang="hr-HR" sz="2000" i="1" dirty="0" smtClean="0"/>
              <a:t>Ruksak</a:t>
            </a:r>
            <a:r>
              <a:rPr lang="hr-HR" sz="2000" dirty="0" smtClean="0"/>
              <a:t> za djecu tražitelje azila</a:t>
            </a:r>
          </a:p>
          <a:p>
            <a:pPr algn="just"/>
            <a:r>
              <a:rPr lang="hr-HR" sz="2000" i="1" dirty="0" smtClean="0"/>
              <a:t>Cjelogodišnji Ruksak </a:t>
            </a:r>
            <a:r>
              <a:rPr lang="hr-HR" sz="2000" dirty="0" smtClean="0"/>
              <a:t>u </a:t>
            </a:r>
            <a:r>
              <a:rPr lang="hr-HR" sz="2000" dirty="0"/>
              <a:t>Sisačko-moslavačkoj županiji </a:t>
            </a:r>
            <a:endParaRPr lang="hr-HR" sz="2000" dirty="0" smtClean="0"/>
          </a:p>
          <a:p>
            <a:pPr algn="just"/>
            <a:r>
              <a:rPr lang="hr-HR" sz="2000" i="1" dirty="0" smtClean="0"/>
              <a:t>Ruksak </a:t>
            </a:r>
            <a:r>
              <a:rPr lang="hr-HR" sz="2000" i="1" dirty="0"/>
              <a:t>(pun) kulture </a:t>
            </a:r>
            <a:r>
              <a:rPr lang="hr-HR" sz="2000" i="1" dirty="0" smtClean="0"/>
              <a:t>za djecu </a:t>
            </a:r>
            <a:r>
              <a:rPr lang="hr-HR" sz="2000" i="1" dirty="0" smtClean="0"/>
              <a:t>i mlade koji žive izvan Republike Hrvatske (</a:t>
            </a:r>
            <a:r>
              <a:rPr lang="hr-HR" sz="2000" dirty="0" smtClean="0"/>
              <a:t>Subotica) </a:t>
            </a:r>
            <a:endParaRPr lang="hr-HR" sz="2000" dirty="0" smtClean="0"/>
          </a:p>
          <a:p>
            <a:pPr algn="just"/>
            <a:r>
              <a:rPr lang="hr-HR" i="1" dirty="0"/>
              <a:t>Online Ruksak - </a:t>
            </a:r>
            <a:r>
              <a:rPr lang="hr-HR" i="1" dirty="0">
                <a:hlinkClick r:id="rId2"/>
              </a:rPr>
              <a:t>https://</a:t>
            </a:r>
            <a:r>
              <a:rPr lang="hr-HR" i="1" dirty="0" smtClean="0">
                <a:hlinkClick r:id="rId2"/>
              </a:rPr>
              <a:t>min-kulture.gov.hr/aktualno/ruksak-pun-kulture-16272/ruksak-pun-kulture-8718/ruksak-pun-kulture-online/19616</a:t>
            </a:r>
            <a:r>
              <a:rPr lang="hr-HR" i="1" dirty="0" smtClean="0"/>
              <a:t> </a:t>
            </a:r>
            <a:endParaRPr lang="hr-HR" sz="2000" i="1" dirty="0" smtClean="0"/>
          </a:p>
          <a:p>
            <a:pPr algn="just"/>
            <a:r>
              <a:rPr lang="hr-HR" sz="2000" i="1" dirty="0"/>
              <a:t>Ruksak (pun) kulture</a:t>
            </a:r>
            <a:r>
              <a:rPr lang="hr-HR" sz="2000" dirty="0"/>
              <a:t> za djecu i mlade u područjima pogođenim potresom u Sisačko-moslavačkoj </a:t>
            </a:r>
            <a:r>
              <a:rPr lang="hr-HR" sz="2000" dirty="0" smtClean="0"/>
              <a:t>županiji</a:t>
            </a:r>
          </a:p>
          <a:p>
            <a:pPr algn="just"/>
            <a:r>
              <a:rPr lang="hr-HR" sz="2000" i="1" dirty="0" smtClean="0"/>
              <a:t>Ruksak (pun) kulture </a:t>
            </a:r>
            <a:r>
              <a:rPr lang="hr-HR" sz="2000" dirty="0" smtClean="0"/>
              <a:t>za mlade u Europskoj godini mladih (2022.) </a:t>
            </a:r>
            <a:endParaRPr lang="hr-HR" sz="2000" dirty="0"/>
          </a:p>
          <a:p>
            <a:pPr marL="0" indent="0">
              <a:buNone/>
            </a:pPr>
            <a:endParaRPr lang="hr-HR" dirty="0"/>
          </a:p>
          <a:p>
            <a:pPr>
              <a:buFontTx/>
              <a:buChar char="-"/>
            </a:pPr>
            <a:endParaRPr lang="hr-HR" dirty="0"/>
          </a:p>
          <a:p>
            <a:pPr>
              <a:buFontTx/>
              <a:buChar char="-"/>
            </a:pPr>
            <a:endParaRPr lang="hr-HR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" y="72172"/>
            <a:ext cx="1505201" cy="16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454331"/>
            <a:ext cx="10515600" cy="44674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>
              <a:buFontTx/>
              <a:buChar char="-"/>
            </a:pPr>
            <a:endParaRPr lang="hr-HR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" y="72172"/>
            <a:ext cx="1365847" cy="1488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85666"/>
            <a:ext cx="4041911" cy="3031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65" y="265044"/>
            <a:ext cx="3747052" cy="37470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99" y="3437974"/>
            <a:ext cx="4081670" cy="30612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" y="1644391"/>
            <a:ext cx="3463235" cy="2597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126" y="39539"/>
            <a:ext cx="4825396" cy="32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31049" y="71454"/>
            <a:ext cx="7551745" cy="99898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hr-HR" sz="2800" b="1" dirty="0">
                <a:latin typeface="+mn-lt"/>
              </a:rPr>
              <a:t>PROGRAMSKE AKTIVNOSTI U </a:t>
            </a:r>
            <a:r>
              <a:rPr lang="hr-HR" sz="2800" b="1" dirty="0" smtClean="0">
                <a:latin typeface="+mn-lt"/>
              </a:rPr>
              <a:t>2024. </a:t>
            </a:r>
            <a:r>
              <a:rPr lang="hr-HR" sz="2800" b="1" dirty="0">
                <a:latin typeface="+mn-lt"/>
              </a:rPr>
              <a:t>- ukupno </a:t>
            </a:r>
            <a:r>
              <a:rPr lang="hr-HR" sz="2800" b="1" dirty="0" smtClean="0">
                <a:latin typeface="+mn-lt"/>
              </a:rPr>
              <a:t>74 </a:t>
            </a:r>
            <a:r>
              <a:rPr lang="hr-HR" sz="2800" b="1" dirty="0" smtClean="0">
                <a:latin typeface="+mn-lt"/>
              </a:rPr>
              <a:t>umjetničko-edukativna programa</a:t>
            </a:r>
            <a:endParaRPr lang="en-GB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1994" y="1709571"/>
            <a:ext cx="4896903" cy="372157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Plesna umjetnost </a:t>
            </a:r>
            <a:r>
              <a:rPr lang="hr-HR" sz="2000" dirty="0" smtClean="0"/>
              <a:t>11 </a:t>
            </a:r>
            <a:r>
              <a:rPr lang="hr-HR" sz="2000" dirty="0"/>
              <a:t>programa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Kazališna umjetnost </a:t>
            </a:r>
            <a:r>
              <a:rPr lang="hr-HR" sz="2000" dirty="0" smtClean="0"/>
              <a:t>10 </a:t>
            </a:r>
            <a:r>
              <a:rPr lang="hr-HR" sz="2000" dirty="0"/>
              <a:t>programa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Vizualna umjetnost </a:t>
            </a:r>
            <a:r>
              <a:rPr lang="hr-HR" sz="2000" dirty="0" smtClean="0"/>
              <a:t>13 </a:t>
            </a:r>
            <a:r>
              <a:rPr lang="hr-HR" sz="2000" dirty="0"/>
              <a:t>programa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Književnost </a:t>
            </a:r>
            <a:r>
              <a:rPr lang="hr-HR" sz="2000" dirty="0" smtClean="0"/>
              <a:t>9 </a:t>
            </a:r>
            <a:r>
              <a:rPr lang="hr-HR" sz="2000" dirty="0"/>
              <a:t>programa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Glazbena umjetnost </a:t>
            </a:r>
            <a:r>
              <a:rPr lang="hr-HR" sz="2000" dirty="0" smtClean="0"/>
              <a:t>12 </a:t>
            </a:r>
            <a:r>
              <a:rPr lang="hr-HR" sz="2000" dirty="0"/>
              <a:t>programa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Filmska umjetnost 9</a:t>
            </a:r>
            <a:r>
              <a:rPr lang="hr-HR" sz="2000" dirty="0" smtClean="0"/>
              <a:t> </a:t>
            </a:r>
            <a:r>
              <a:rPr lang="hr-HR" sz="2000" dirty="0"/>
              <a:t>programa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Kulturna baština 5</a:t>
            </a:r>
            <a:r>
              <a:rPr lang="hr-HR" sz="2000" dirty="0" smtClean="0"/>
              <a:t> </a:t>
            </a:r>
            <a:r>
              <a:rPr lang="hr-HR" sz="2000" dirty="0"/>
              <a:t>programa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Programi studenata umjetničkih akademija </a:t>
            </a:r>
            <a:r>
              <a:rPr lang="hr-HR" sz="2000" dirty="0" smtClean="0"/>
              <a:t>2 programa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smtClean="0"/>
              <a:t>Interdisciplinarni 3 </a:t>
            </a:r>
            <a:r>
              <a:rPr lang="hr-HR" sz="2000" dirty="0" smtClean="0"/>
              <a:t>programa</a:t>
            </a:r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1" y="1626069"/>
            <a:ext cx="2853804" cy="3805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94" y="4009496"/>
            <a:ext cx="3702141" cy="27766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94" y="1371744"/>
            <a:ext cx="3664908" cy="27486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" y="72172"/>
            <a:ext cx="1365847" cy="148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02674" y="668770"/>
            <a:ext cx="7559040" cy="994567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 smtClean="0">
                <a:latin typeface="+mn-lt"/>
              </a:rPr>
              <a:t>Programi koji potiču razvoj publike u </a:t>
            </a:r>
            <a:r>
              <a:rPr lang="hr-HR" sz="3200" b="1" dirty="0">
                <a:latin typeface="+mn-lt"/>
              </a:rPr>
              <a:t>kulturi u RH u </a:t>
            </a:r>
            <a:r>
              <a:rPr lang="hr-HR" sz="3200" b="1" dirty="0" smtClean="0">
                <a:latin typeface="+mn-lt"/>
              </a:rPr>
              <a:t>2024.</a:t>
            </a:r>
            <a:r>
              <a:rPr lang="hr-HR" sz="3200" b="1" dirty="0">
                <a:latin typeface="+mn-lt"/>
              </a:rPr>
              <a:t/>
            </a:r>
            <a:br>
              <a:rPr lang="hr-HR" sz="3200" b="1" dirty="0">
                <a:latin typeface="+mn-lt"/>
              </a:rPr>
            </a:br>
            <a:r>
              <a:rPr lang="hr-HR" sz="2800" b="1" dirty="0" smtClean="0">
                <a:latin typeface="+mn-lt"/>
              </a:rPr>
              <a:t/>
            </a:r>
            <a:br>
              <a:rPr lang="hr-HR" sz="2800" b="1" dirty="0" smtClean="0">
                <a:latin typeface="+mn-lt"/>
              </a:rPr>
            </a:br>
            <a:endParaRPr lang="hr-HR" sz="2800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785258"/>
            <a:ext cx="8838063" cy="46291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dirty="0" smtClean="0"/>
          </a:p>
          <a:p>
            <a:pPr algn="just"/>
            <a:r>
              <a:rPr lang="hr-HR" sz="2000" dirty="0" smtClean="0"/>
              <a:t>cilj Poziva: </a:t>
            </a:r>
            <a:r>
              <a:rPr lang="hr-HR" sz="2000" dirty="0"/>
              <a:t>povećanje broja programa koji potiču razvoj publike u kulturi. Razvoj publike usmjeren je na kreiranje dugoročnih procesa koji će podići razinu aktivnoga sudjelovanja u kulturi i umjetnosti, učiniti ih dostupnijima, prepoznajući različitost potreba publike, njezinih socijalnih i ekonomskih iskustava te dob potencijalnih </a:t>
            </a:r>
            <a:r>
              <a:rPr lang="hr-HR" sz="2000" dirty="0" smtClean="0"/>
              <a:t>korisnika </a:t>
            </a:r>
          </a:p>
          <a:p>
            <a:pPr algn="just"/>
            <a:r>
              <a:rPr lang="hr-HR" sz="2000" dirty="0" smtClean="0"/>
              <a:t>Proračun za 2024. godinu: najniži </a:t>
            </a:r>
            <a:r>
              <a:rPr lang="hr-HR" sz="2000" dirty="0"/>
              <a:t>iznos potpore </a:t>
            </a:r>
            <a:r>
              <a:rPr lang="hr-HR" sz="2000" dirty="0" smtClean="0"/>
              <a:t>3.000,00 eura, </a:t>
            </a:r>
            <a:r>
              <a:rPr lang="hr-HR" sz="2000" dirty="0"/>
              <a:t>najviši </a:t>
            </a:r>
            <a:r>
              <a:rPr lang="hr-HR" sz="2000" dirty="0" smtClean="0"/>
              <a:t>10.000,00 eura</a:t>
            </a:r>
          </a:p>
          <a:p>
            <a:pPr algn="just"/>
            <a:r>
              <a:rPr lang="hr-HR" sz="2000" dirty="0"/>
              <a:t>Na Javni poziv za dodjelu potpora programima koji potiču razvoj publike u kulturi u Republici Hrvatskoj za 2024. godinu pristigle su 322 prijave, od kojih je odobreno 60 programa (11 kazališnih, 9 filmskih, 7 plesnih, 10 književnih, 8 glazbenih, 7 programa vizualnih umjetnosti, 3 programa muzeja i kulturne baštine te 5 interdisciplinarnih programa</a:t>
            </a:r>
            <a:r>
              <a:rPr lang="hr-HR" sz="2000" dirty="0" smtClean="0"/>
              <a:t>)</a:t>
            </a:r>
          </a:p>
          <a:p>
            <a:pPr algn="just"/>
            <a:r>
              <a:rPr lang="hr-HR" sz="2000" dirty="0" smtClean="0"/>
              <a:t>Dodijeljena sredstva u iznosu </a:t>
            </a:r>
            <a:r>
              <a:rPr lang="hr-HR" sz="2000" dirty="0"/>
              <a:t>420.490,53 eura</a:t>
            </a:r>
          </a:p>
          <a:p>
            <a:pPr algn="just"/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" y="72172"/>
            <a:ext cx="1505201" cy="16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02674" y="668770"/>
            <a:ext cx="7559040" cy="994567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 smtClean="0">
                <a:latin typeface="+mn-lt"/>
              </a:rPr>
              <a:t>Programi koji potiču razvoj publike u </a:t>
            </a:r>
            <a:r>
              <a:rPr lang="hr-HR" sz="3200" b="1" dirty="0">
                <a:latin typeface="+mn-lt"/>
              </a:rPr>
              <a:t>kulturi u RH u </a:t>
            </a:r>
            <a:r>
              <a:rPr lang="hr-HR" sz="3200" b="1" dirty="0" smtClean="0">
                <a:latin typeface="+mn-lt"/>
              </a:rPr>
              <a:t>2024.</a:t>
            </a:r>
            <a:r>
              <a:rPr lang="hr-HR" sz="3200" b="1" dirty="0">
                <a:latin typeface="+mn-lt"/>
              </a:rPr>
              <a:t/>
            </a:r>
            <a:br>
              <a:rPr lang="hr-HR" sz="3200" b="1" dirty="0">
                <a:latin typeface="+mn-lt"/>
              </a:rPr>
            </a:br>
            <a:r>
              <a:rPr lang="hr-HR" sz="2800" b="1" dirty="0" smtClean="0">
                <a:latin typeface="+mn-lt"/>
              </a:rPr>
              <a:t/>
            </a:r>
            <a:br>
              <a:rPr lang="hr-HR" sz="2800" b="1" dirty="0" smtClean="0">
                <a:latin typeface="+mn-lt"/>
              </a:rPr>
            </a:br>
            <a:endParaRPr lang="hr-HR" sz="2800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785257"/>
            <a:ext cx="8838063" cy="4976027"/>
          </a:xfrm>
        </p:spPr>
        <p:txBody>
          <a:bodyPr>
            <a:normAutofit fontScale="70000" lnSpcReduction="20000"/>
          </a:bodyPr>
          <a:lstStyle/>
          <a:p>
            <a:r>
              <a:rPr lang="hr-HR" sz="2400" dirty="0" smtClean="0"/>
              <a:t>Podržali su se programi koji sadrže </a:t>
            </a:r>
            <a:r>
              <a:rPr lang="hr-HR" sz="2400" dirty="0"/>
              <a:t>neke od sljedećih programskih aktivnosti:</a:t>
            </a:r>
          </a:p>
          <a:p>
            <a:pPr marL="0" indent="0">
              <a:buNone/>
            </a:pPr>
            <a:r>
              <a:rPr lang="hr-HR" sz="2400" dirty="0"/>
              <a:t> </a:t>
            </a:r>
          </a:p>
          <a:p>
            <a:r>
              <a:rPr lang="hr-HR" sz="2400" dirty="0"/>
              <a:t>jačanje kapaciteta organizacije i razmjena znanja kroz edukativne programe usmjerene na razvoj inovativnih i interdisciplinarnih pristupa publici</a:t>
            </a:r>
          </a:p>
          <a:p>
            <a:r>
              <a:rPr lang="hr-HR" sz="2400" dirty="0"/>
              <a:t>izrada profesionalnog plana razvoja publike ili strategije u organizacijama uz mentorsko vođenje</a:t>
            </a:r>
          </a:p>
          <a:p>
            <a:r>
              <a:rPr lang="hr-HR" sz="2400" dirty="0"/>
              <a:t>programi aktivnog uključivanja publike u umjetnička i kulturna događanja u formalnom i neformalnom okruženju</a:t>
            </a:r>
          </a:p>
          <a:p>
            <a:r>
              <a:rPr lang="hr-HR" sz="2400" dirty="0"/>
              <a:t>aktivnosti koje sustavno povećavaju pristup i sudjelovanje ranjivih skupina (djeca i mladi,  starije generacije, osobe s invaliditetom, jezične i nacionalne manjine, stanovnici rijetko naseljenih područja i područja od posebne državne skrbi i sl.) u kulturnim i umjetničkim programima</a:t>
            </a:r>
          </a:p>
          <a:p>
            <a:r>
              <a:rPr lang="hr-HR" sz="2400" dirty="0"/>
              <a:t>razvoj inovativnih digitalnih sadržaja i modela za interaktivnu komunikaciju s publikom</a:t>
            </a:r>
          </a:p>
          <a:p>
            <a:r>
              <a:rPr lang="hr-HR" sz="2400" dirty="0"/>
              <a:t>umrežavanje i stvaranje partnerstva </a:t>
            </a:r>
            <a:endParaRPr lang="hr-HR" sz="2400" dirty="0" smtClean="0"/>
          </a:p>
          <a:p>
            <a:r>
              <a:rPr lang="hr-HR" sz="2400" dirty="0" smtClean="0"/>
              <a:t>osmišljavanje </a:t>
            </a:r>
            <a:r>
              <a:rPr lang="hr-HR" sz="2400" dirty="0"/>
              <a:t>i provedba suradničkih praksi s ciljem uključivanja šire zajednice u razvoj </a:t>
            </a:r>
            <a:r>
              <a:rPr lang="hr-HR" sz="2400" dirty="0" smtClean="0"/>
              <a:t>kulturnih sadržaja</a:t>
            </a: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" y="72172"/>
            <a:ext cx="1505201" cy="16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7070" y="529434"/>
            <a:ext cx="8741447" cy="1508372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 smtClean="0">
                <a:latin typeface="+mn-lt"/>
              </a:rPr>
              <a:t>Programi koji potiču razvoj publike u kulturi </a:t>
            </a:r>
            <a:br>
              <a:rPr lang="hr-HR" sz="3200" b="1" dirty="0" smtClean="0">
                <a:latin typeface="+mn-lt"/>
              </a:rPr>
            </a:br>
            <a:r>
              <a:rPr lang="hr-HR" sz="3200" b="1" dirty="0" smtClean="0">
                <a:latin typeface="+mn-lt"/>
              </a:rPr>
              <a:t>u Republici Hrvatskoj u 2024. godini i Ruksak (pun) kulture u 2024. godini</a:t>
            </a:r>
            <a:endParaRPr lang="hr-HR" sz="3200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168434"/>
            <a:ext cx="8838063" cy="35530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sz="2200" dirty="0"/>
              <a:t>J</a:t>
            </a:r>
            <a:r>
              <a:rPr lang="hr-HR" sz="2200" dirty="0" smtClean="0"/>
              <a:t>avni </a:t>
            </a:r>
            <a:r>
              <a:rPr lang="hr-HR" sz="2200" dirty="0"/>
              <a:t>poziv </a:t>
            </a:r>
            <a:r>
              <a:rPr lang="hr-HR" sz="2200" dirty="0" smtClean="0"/>
              <a:t>za programe koji potiču razvoj publike u kulturi u Republici Hrvatskoj u 2025. godini – jesen 2024. godina</a:t>
            </a:r>
          </a:p>
          <a:p>
            <a:pPr marL="0" indent="0">
              <a:buNone/>
            </a:pPr>
            <a:endParaRPr lang="hr-HR" sz="2200" dirty="0" smtClean="0"/>
          </a:p>
          <a:p>
            <a:r>
              <a:rPr lang="hr-HR" sz="2200" dirty="0" smtClean="0"/>
              <a:t>Javni poziv za Ruksak (pun) kulture – umjetnost i kultura u vrtiću i školi u 2025. godini – jesen 2024. godina</a:t>
            </a:r>
          </a:p>
          <a:p>
            <a:pPr marL="0" indent="0">
              <a:buNone/>
            </a:pPr>
            <a:endParaRPr lang="hr-HR" sz="2200" dirty="0" smtClean="0"/>
          </a:p>
          <a:p>
            <a:r>
              <a:rPr lang="hr-HR" sz="2200" dirty="0" smtClean="0"/>
              <a:t>KONTAKT: </a:t>
            </a:r>
          </a:p>
          <a:p>
            <a:r>
              <a:rPr lang="hr-HR" sz="2200" dirty="0" smtClean="0"/>
              <a:t>Maja Zrnčić: </a:t>
            </a:r>
            <a:r>
              <a:rPr lang="hr-HR" sz="2200" dirty="0" smtClean="0">
                <a:hlinkClick r:id="rId2"/>
              </a:rPr>
              <a:t>maja.zrncic@min-kulture.hr</a:t>
            </a:r>
            <a:r>
              <a:rPr lang="hr-HR" sz="2200" dirty="0" smtClean="0"/>
              <a:t> </a:t>
            </a:r>
            <a:r>
              <a:rPr lang="hr-HR" sz="2200" dirty="0"/>
              <a:t>01/4866-403</a:t>
            </a:r>
          </a:p>
          <a:p>
            <a:r>
              <a:rPr lang="hr-HR" sz="2200" dirty="0"/>
              <a:t>Mia Vranješević:</a:t>
            </a:r>
            <a:r>
              <a:rPr lang="hr-HR" sz="2200" dirty="0" smtClean="0">
                <a:hlinkClick r:id="rId3"/>
              </a:rPr>
              <a:t> mia.vranjesevic@min-kulture.hr</a:t>
            </a:r>
            <a:r>
              <a:rPr lang="hr-HR" sz="2200" dirty="0" smtClean="0"/>
              <a:t> 01/4866-420</a:t>
            </a:r>
            <a:endParaRPr lang="hr-HR" sz="2400" dirty="0"/>
          </a:p>
          <a:p>
            <a:endParaRPr lang="hr-HR" sz="2200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" y="72172"/>
            <a:ext cx="1505201" cy="16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1803</TotalTime>
  <Words>694</Words>
  <Application>Microsoft Office PowerPoint</Application>
  <PresentationFormat>Široki zaslon</PresentationFormat>
  <Paragraphs>71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6" baseType="lpstr">
      <vt:lpstr>Arial</vt:lpstr>
      <vt:lpstr>Calibri</vt:lpstr>
      <vt:lpstr>Tahoma</vt:lpstr>
      <vt:lpstr>Trebuchet MS</vt:lpstr>
      <vt:lpstr>Wingdings</vt:lpstr>
      <vt:lpstr>Wingdings 3</vt:lpstr>
      <vt:lpstr>Facet</vt:lpstr>
      <vt:lpstr>Info dani 2024. Vlada Republike Hrvatske  Ured za udruge</vt:lpstr>
      <vt:lpstr>of the Republic of Croatia </vt:lpstr>
      <vt:lpstr>10 ZAŠTO je Ruksak (pun) kulture važan?</vt:lpstr>
      <vt:lpstr> PROGRAMSKE AKTIVNOSTI U RUKSAKU </vt:lpstr>
      <vt:lpstr>PowerPointova prezentacija</vt:lpstr>
      <vt:lpstr>PROGRAMSKE AKTIVNOSTI U 2024. - ukupno 74 umjetničko-edukativna programa</vt:lpstr>
      <vt:lpstr>Programi koji potiču razvoj publike u kulturi u RH u 2024.  </vt:lpstr>
      <vt:lpstr>Programi koji potiču razvoj publike u kulturi u RH u 2024.  </vt:lpstr>
      <vt:lpstr>Programi koji potiču razvoj publike u kulturi  u Republici Hrvatskoj u 2024. godini i Ruksak (pun) kulture u 2024. godini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mzrncic</dc:creator>
  <cp:lastModifiedBy>Maja Zrnčić</cp:lastModifiedBy>
  <cp:revision>154</cp:revision>
  <cp:lastPrinted>2018-01-26T07:06:40Z</cp:lastPrinted>
  <dcterms:created xsi:type="dcterms:W3CDTF">2017-11-25T16:32:27Z</dcterms:created>
  <dcterms:modified xsi:type="dcterms:W3CDTF">2024-03-18T07:47:29Z</dcterms:modified>
</cp:coreProperties>
</file>